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4F"/>
    <a:srgbClr val="325EA4"/>
    <a:srgbClr val="545D64"/>
    <a:srgbClr val="1D314E"/>
    <a:srgbClr val="CD623A"/>
    <a:srgbClr val="D8774A"/>
    <a:srgbClr val="CE623A"/>
    <a:srgbClr val="D47856"/>
    <a:srgbClr val="485254"/>
    <a:srgbClr val="325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16"/>
    <p:restoredTop sz="93632"/>
  </p:normalViewPr>
  <p:slideViewPr>
    <p:cSldViewPr snapToGrid="0" snapToObjects="1">
      <p:cViewPr varScale="1">
        <p:scale>
          <a:sx n="75" d="100"/>
          <a:sy n="75" d="100"/>
        </p:scale>
        <p:origin x="14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CC0B-6D68-8545-AE01-8F31FBFB2A52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E4713-86AC-944D-B9D3-15FB61216E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12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E4713-86AC-944D-B9D3-15FB61216E0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839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495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13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17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99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8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1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84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4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85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35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6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B0CC-E409-934C-846B-8E99A8FE014E}" type="datetimeFigureOut">
              <a:rPr lang="it-IT" smtClean="0"/>
              <a:t>13/02/2020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05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bg.i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orms.gle/56cxeqxrmw2CJ1td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>
            <a:spLocks noChangeAspect="1"/>
          </p:cNvSpPr>
          <p:nvPr/>
        </p:nvSpPr>
        <p:spPr>
          <a:xfrm>
            <a:off x="306147" y="2388763"/>
            <a:ext cx="6046644" cy="10763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>
            <a:noAutofit/>
          </a:bodyPr>
          <a:lstStyle/>
          <a:p>
            <a:pPr algn="ctr"/>
            <a:r>
              <a:rPr lang="it-IT" sz="22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Educazione e vulnerabilità</a:t>
            </a:r>
          </a:p>
        </p:txBody>
      </p:sp>
      <p:sp>
        <p:nvSpPr>
          <p:cNvPr id="9" name="CasellaDiTesto 8"/>
          <p:cNvSpPr txBox="1">
            <a:spLocks noChangeAspect="1"/>
          </p:cNvSpPr>
          <p:nvPr/>
        </p:nvSpPr>
        <p:spPr>
          <a:xfrm>
            <a:off x="306147" y="5104005"/>
            <a:ext cx="5325726" cy="14434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endParaRPr lang="it-IT" dirty="0">
              <a:solidFill>
                <a:srgbClr val="325EA4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0" name="CasellaDiTesto 9"/>
          <p:cNvSpPr txBox="1">
            <a:spLocks noChangeAspect="1"/>
          </p:cNvSpPr>
          <p:nvPr/>
        </p:nvSpPr>
        <p:spPr>
          <a:xfrm>
            <a:off x="306144" y="1675627"/>
            <a:ext cx="6046644" cy="864521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rmAutofit/>
          </a:bodyPr>
          <a:lstStyle/>
          <a:p>
            <a:r>
              <a:rPr lang="it-IT" sz="14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Corso di laurea in Scienze dell’Educazione</a:t>
            </a:r>
          </a:p>
          <a:p>
            <a:r>
              <a:rPr lang="it-IT" sz="20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SEMINARI DEL LUNEDÌ</a:t>
            </a:r>
          </a:p>
          <a:p>
            <a:r>
              <a:rPr lang="it-IT" sz="14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IN COLLABORAZIONE CON LA COOPERATIVA </a:t>
            </a:r>
            <a:r>
              <a:rPr lang="it-IT" sz="1400" i="1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PUGNOAPERTO</a:t>
            </a:r>
            <a:r>
              <a:rPr lang="it-IT" sz="14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 </a:t>
            </a:r>
            <a:endParaRPr lang="it-IT" sz="1400" i="1" dirty="0">
              <a:solidFill>
                <a:srgbClr val="1D314E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1" name="CasellaDiTesto 10"/>
          <p:cNvSpPr txBox="1">
            <a:spLocks noChangeAspect="1"/>
          </p:cNvSpPr>
          <p:nvPr/>
        </p:nvSpPr>
        <p:spPr>
          <a:xfrm>
            <a:off x="306144" y="3467159"/>
            <a:ext cx="516588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>
            <a:defPPr>
              <a:defRPr lang="it-IT"/>
            </a:defPPr>
            <a:lvl1pPr>
              <a:defRPr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defRPr>
            </a:lvl1pPr>
          </a:lstStyle>
          <a:p>
            <a:r>
              <a:rPr lang="it-IT" dirty="0"/>
              <a:t>PRESENTA</a:t>
            </a:r>
          </a:p>
        </p:txBody>
      </p:sp>
      <p:sp>
        <p:nvSpPr>
          <p:cNvPr id="15" name="CasellaDiTesto 14"/>
          <p:cNvSpPr txBox="1">
            <a:spLocks noChangeAspect="1"/>
          </p:cNvSpPr>
          <p:nvPr/>
        </p:nvSpPr>
        <p:spPr>
          <a:xfrm>
            <a:off x="306146" y="9332821"/>
            <a:ext cx="6551853" cy="38807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  <a:hlinkClick r:id="rId3"/>
              </a:rPr>
              <a:t>www.unibg.it</a:t>
            </a:r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 - per eventuali info scrivere a </a:t>
            </a:r>
            <a:r>
              <a:rPr lang="it-IT" sz="1400" dirty="0" err="1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mabel.giraldo@unibg.it</a:t>
            </a:r>
            <a:endParaRPr lang="it-IT" sz="1400" dirty="0">
              <a:solidFill>
                <a:srgbClr val="485254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7" name="CasellaDiTesto 16"/>
          <p:cNvSpPr txBox="1">
            <a:spLocks noChangeAspect="1"/>
          </p:cNvSpPr>
          <p:nvPr/>
        </p:nvSpPr>
        <p:spPr>
          <a:xfrm>
            <a:off x="306144" y="8521356"/>
            <a:ext cx="5606266" cy="104844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fontAlgn="t"/>
            <a:r>
              <a:rPr lang="it-IT" sz="160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9 marzo </a:t>
            </a:r>
            <a:r>
              <a:rPr lang="it-IT" sz="1600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2020, ore 15.00 – 17.00</a:t>
            </a:r>
          </a:p>
          <a:p>
            <a:pPr fontAlgn="t"/>
            <a:r>
              <a:rPr lang="it-IT" sz="1600" dirty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Aula 14, Sede di Pignolo</a:t>
            </a:r>
          </a:p>
        </p:txBody>
      </p:sp>
      <p:sp>
        <p:nvSpPr>
          <p:cNvPr id="22" name="CasellaDiTesto 21"/>
          <p:cNvSpPr txBox="1">
            <a:spLocks noChangeAspect="1"/>
          </p:cNvSpPr>
          <p:nvPr/>
        </p:nvSpPr>
        <p:spPr>
          <a:xfrm>
            <a:off x="306144" y="3765489"/>
            <a:ext cx="6046644" cy="17963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r>
              <a:rPr lang="it-IT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Prof. Andrea </a:t>
            </a:r>
            <a:r>
              <a:rPr lang="it-IT" dirty="0" err="1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Potestio</a:t>
            </a:r>
            <a:endParaRPr lang="it-IT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r>
              <a:rPr lang="it-IT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Università degli Studi di Bergamo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FC22C88-7E8D-8C48-9A34-869FE4634300}"/>
              </a:ext>
            </a:extLst>
          </p:cNvPr>
          <p:cNvSpPr txBox="1">
            <a:spLocks noChangeAspect="1"/>
          </p:cNvSpPr>
          <p:nvPr/>
        </p:nvSpPr>
        <p:spPr>
          <a:xfrm>
            <a:off x="306143" y="4449904"/>
            <a:ext cx="516588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rmAutofit/>
          </a:bodyPr>
          <a:lstStyle/>
          <a:p>
            <a:r>
              <a:rPr lang="it-IT" sz="1400" dirty="0">
                <a:solidFill>
                  <a:srgbClr val="545D64"/>
                </a:solidFill>
                <a:latin typeface="Rubik Medium" charset="0"/>
                <a:ea typeface="Rubik Medium" charset="0"/>
                <a:cs typeface="Rubik Medium" charset="0"/>
              </a:rPr>
              <a:t>INTERVERGONO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F3772F7-3905-F44F-B337-4369913054D5}"/>
              </a:ext>
            </a:extLst>
          </p:cNvPr>
          <p:cNvSpPr txBox="1">
            <a:spLocks noChangeAspect="1"/>
          </p:cNvSpPr>
          <p:nvPr/>
        </p:nvSpPr>
        <p:spPr>
          <a:xfrm>
            <a:off x="310428" y="4816489"/>
            <a:ext cx="6046644" cy="20132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 lnSpcReduction="10000"/>
          </a:bodyPr>
          <a:lstStyle/>
          <a:p>
            <a:r>
              <a:rPr lang="it-IT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Cristina </a:t>
            </a:r>
            <a:r>
              <a:rPr lang="it-IT" dirty="0" err="1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Offredi</a:t>
            </a:r>
            <a:endParaRPr lang="it-IT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r>
              <a:rPr lang="it-IT" sz="1600" dirty="0">
                <a:solidFill>
                  <a:srgbClr val="1D314F"/>
                </a:solidFill>
                <a:latin typeface="Rubik Light" charset="0"/>
                <a:cs typeface="Rubik Light" charset="0"/>
              </a:rPr>
              <a:t>Presidente della Cooperativa </a:t>
            </a:r>
            <a:r>
              <a:rPr lang="it-IT" sz="1600" i="1" dirty="0" err="1">
                <a:solidFill>
                  <a:srgbClr val="1D314F"/>
                </a:solidFill>
                <a:latin typeface="Rubik Light" charset="0"/>
                <a:cs typeface="Rubik Light" charset="0"/>
              </a:rPr>
              <a:t>PugnoAperto</a:t>
            </a:r>
            <a:endParaRPr lang="it-IT" sz="1600" i="1" dirty="0">
              <a:solidFill>
                <a:srgbClr val="1D314F"/>
              </a:solidFill>
              <a:latin typeface="Rubik Light" charset="0"/>
              <a:cs typeface="Rubik Light" charset="0"/>
            </a:endParaRPr>
          </a:p>
          <a:p>
            <a:r>
              <a:rPr lang="it-IT" dirty="0">
                <a:solidFill>
                  <a:srgbClr val="1D314F"/>
                </a:solidFill>
                <a:latin typeface="Rubik Medium" charset="0"/>
              </a:rPr>
              <a:t>Paola </a:t>
            </a:r>
            <a:r>
              <a:rPr lang="it-IT" dirty="0" err="1">
                <a:solidFill>
                  <a:srgbClr val="1D314F"/>
                </a:solidFill>
                <a:latin typeface="Rubik Medium" charset="0"/>
              </a:rPr>
              <a:t>Taiocchi</a:t>
            </a:r>
            <a:endParaRPr lang="it-IT" dirty="0">
              <a:solidFill>
                <a:srgbClr val="1D314F"/>
              </a:solidFill>
              <a:latin typeface="Rubik Medium" charset="0"/>
            </a:endParaRPr>
          </a:p>
          <a:p>
            <a:r>
              <a:rPr lang="it-IT" sz="1600" dirty="0">
                <a:solidFill>
                  <a:srgbClr val="1D314F"/>
                </a:solidFill>
                <a:latin typeface="Rubik Light" charset="0"/>
                <a:cs typeface="Rubik Light" charset="0"/>
              </a:rPr>
              <a:t>Referente Risorse Umane della Cooperativa</a:t>
            </a:r>
            <a:r>
              <a:rPr lang="it-IT" sz="1600" i="1" dirty="0">
                <a:solidFill>
                  <a:srgbClr val="1D314F"/>
                </a:solidFill>
                <a:latin typeface="Rubik Light" charset="0"/>
                <a:cs typeface="Rubik Light" charset="0"/>
              </a:rPr>
              <a:t> </a:t>
            </a:r>
            <a:r>
              <a:rPr lang="it-IT" sz="1600" i="1" dirty="0" err="1">
                <a:solidFill>
                  <a:srgbClr val="1D314F"/>
                </a:solidFill>
                <a:latin typeface="Rubik Light" charset="0"/>
                <a:cs typeface="Rubik Light" charset="0"/>
              </a:rPr>
              <a:t>PugnoAperto</a:t>
            </a:r>
            <a:endParaRPr lang="it-IT" sz="1600" i="1" dirty="0">
              <a:solidFill>
                <a:srgbClr val="1D314F"/>
              </a:solidFill>
              <a:latin typeface="Rubik Light" charset="0"/>
              <a:cs typeface="Rubik Light" charset="0"/>
            </a:endParaRPr>
          </a:p>
          <a:p>
            <a:r>
              <a:rPr lang="it-IT" dirty="0">
                <a:solidFill>
                  <a:srgbClr val="1D314F"/>
                </a:solidFill>
                <a:latin typeface="Rubik Medium" charset="0"/>
              </a:rPr>
              <a:t>Francesco Maffeis</a:t>
            </a:r>
          </a:p>
          <a:p>
            <a:r>
              <a:rPr lang="it-IT" sz="1600" dirty="0">
                <a:solidFill>
                  <a:srgbClr val="1D314F"/>
                </a:solidFill>
                <a:latin typeface="Rubik Light" charset="0"/>
              </a:rPr>
              <a:t>Educatore della Cooperativa </a:t>
            </a:r>
            <a:r>
              <a:rPr lang="it-IT" sz="1600" i="1" dirty="0" err="1">
                <a:solidFill>
                  <a:srgbClr val="1D314F"/>
                </a:solidFill>
                <a:latin typeface="Rubik Light" charset="0"/>
              </a:rPr>
              <a:t>PugnoAperto</a:t>
            </a:r>
            <a:br>
              <a:rPr lang="it-IT" sz="1600" i="1" dirty="0"/>
            </a:br>
            <a:r>
              <a:rPr lang="it-IT" dirty="0">
                <a:solidFill>
                  <a:srgbClr val="1D314F"/>
                </a:solidFill>
                <a:latin typeface="Rubik Medium" charset="0"/>
              </a:rPr>
              <a:t>Samuele Piazzi</a:t>
            </a:r>
          </a:p>
          <a:p>
            <a:r>
              <a:rPr lang="it-IT" sz="1600" dirty="0">
                <a:solidFill>
                  <a:srgbClr val="1D314F"/>
                </a:solidFill>
                <a:latin typeface="Rubik Light" charset="0"/>
              </a:rPr>
              <a:t>Studente UNIBG e apprendista presso la Cooperativa</a:t>
            </a:r>
            <a:r>
              <a:rPr lang="it-IT" sz="1600" i="1" dirty="0">
                <a:solidFill>
                  <a:srgbClr val="1D314F"/>
                </a:solidFill>
                <a:latin typeface="Rubik Light" charset="0"/>
              </a:rPr>
              <a:t> </a:t>
            </a:r>
            <a:r>
              <a:rPr lang="it-IT" sz="1600" i="1" dirty="0" err="1">
                <a:solidFill>
                  <a:srgbClr val="1D314F"/>
                </a:solidFill>
                <a:latin typeface="Rubik Light" charset="0"/>
              </a:rPr>
              <a:t>PugnoAperto</a:t>
            </a:r>
            <a:endParaRPr lang="it-IT" sz="1600" i="1" dirty="0">
              <a:solidFill>
                <a:srgbClr val="1D314F"/>
              </a:solidFill>
              <a:latin typeface="Rubik Light" charset="0"/>
            </a:endParaRPr>
          </a:p>
          <a:p>
            <a:endParaRPr lang="it-IT" sz="1600" i="1" dirty="0">
              <a:solidFill>
                <a:srgbClr val="1D314F"/>
              </a:solidFill>
              <a:latin typeface="Rubik Light" charset="0"/>
              <a:cs typeface="Rubik Light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E5A0B60-D5FC-8643-9F45-FDD520725B52}"/>
              </a:ext>
            </a:extLst>
          </p:cNvPr>
          <p:cNvSpPr txBox="1"/>
          <p:nvPr/>
        </p:nvSpPr>
        <p:spPr>
          <a:xfrm>
            <a:off x="604743" y="7978891"/>
            <a:ext cx="5947113" cy="8771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1100" dirty="0">
                <a:solidFill>
                  <a:srgbClr val="1D314F"/>
                </a:solidFill>
                <a:latin typeface="Rubik Light" charset="0"/>
                <a:cs typeface="Rubik Light" charset="0"/>
              </a:rPr>
              <a:t>La partecipazione al Seminario è riconosciuta ai fini delle ore di formazione</a:t>
            </a:r>
          </a:p>
          <a:p>
            <a:pPr algn="ctr"/>
            <a:r>
              <a:rPr lang="it-IT" sz="1100" dirty="0">
                <a:solidFill>
                  <a:srgbClr val="1D314F"/>
                </a:solidFill>
                <a:latin typeface="Rubik Light" charset="0"/>
                <a:cs typeface="Rubik Light" charset="0"/>
              </a:rPr>
              <a:t>per il tirocinio curricolare dei corsi di studio in Scienze dell’educazione e Scienze Pedagogiche.</a:t>
            </a:r>
          </a:p>
          <a:p>
            <a:pPr algn="ctr"/>
            <a:r>
              <a:rPr lang="it-IT" sz="1100" dirty="0">
                <a:solidFill>
                  <a:srgbClr val="1D314F"/>
                </a:solidFill>
                <a:latin typeface="Rubik Light" charset="0"/>
                <a:cs typeface="Rubik Light" charset="0"/>
              </a:rPr>
              <a:t>Al termine del Seminario verrà rilasciato l’attestato di partecipazione</a:t>
            </a:r>
            <a:endParaRPr lang="it-IT" sz="1600" dirty="0"/>
          </a:p>
          <a:p>
            <a:endParaRPr lang="it-IT" sz="1600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1EBE4C23-C5F9-F34D-9907-71E84963C75B}"/>
              </a:ext>
            </a:extLst>
          </p:cNvPr>
          <p:cNvSpPr txBox="1">
            <a:spLocks noChangeAspect="1"/>
          </p:cNvSpPr>
          <p:nvPr/>
        </p:nvSpPr>
        <p:spPr>
          <a:xfrm>
            <a:off x="306143" y="7098527"/>
            <a:ext cx="6144430" cy="104844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 fontAlgn="t"/>
            <a:r>
              <a:rPr lang="it-IT" sz="14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Per partecipare all’incontro è necessario prenotarsi all'indirizzo: </a:t>
            </a:r>
          </a:p>
          <a:p>
            <a:pPr algn="ctr" fontAlgn="t"/>
            <a:r>
              <a:rPr lang="it-IT" sz="14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  <a:hlinkClick r:id="rId4"/>
              </a:rPr>
              <a:t>https://forms.gle/56cxeqxrmw2CJ1td7</a:t>
            </a:r>
            <a:r>
              <a:rPr lang="it-IT" sz="14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 </a:t>
            </a:r>
          </a:p>
          <a:p>
            <a:pPr algn="ctr" fontAlgn="t"/>
            <a:r>
              <a:rPr lang="it-IT" sz="14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Le iscrizioni si chiudono al raggiungimento delle 40 domande ricevute. </a:t>
            </a:r>
          </a:p>
          <a:p>
            <a:pPr algn="ctr" fontAlgn="t"/>
            <a:endParaRPr lang="it-IT" sz="1400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072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2" id="{63DEAC0B-8817-D249-9450-49911D4372AE}" vid="{493F3E4B-1C17-9D49-8223-D146AD25CA9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modello-locandina</Template>
  <TotalTime>753</TotalTime>
  <Words>155</Words>
  <Application>Microsoft Office PowerPoint</Application>
  <PresentationFormat>A4 (21x29,7 cm)</PresentationFormat>
  <Paragraphs>25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Rubik</vt:lpstr>
      <vt:lpstr>Rubik Light</vt:lpstr>
      <vt:lpstr>Rubik Medium</vt:lpstr>
      <vt:lpstr>Tema di Office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subject/>
  <dc:creator>Marcello Puca</dc:creator>
  <cp:keywords/>
  <dc:description/>
  <cp:lastModifiedBy>Barbara Galvani</cp:lastModifiedBy>
  <cp:revision>57</cp:revision>
  <cp:lastPrinted>2019-10-22T10:22:07Z</cp:lastPrinted>
  <dcterms:created xsi:type="dcterms:W3CDTF">2018-11-16T07:49:31Z</dcterms:created>
  <dcterms:modified xsi:type="dcterms:W3CDTF">2020-02-13T08:50:02Z</dcterms:modified>
  <cp:category/>
</cp:coreProperties>
</file>